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sldIdLst>
    <p:sldId id="256" r:id="rId2"/>
    <p:sldId id="262" r:id="rId3"/>
    <p:sldId id="260" r:id="rId4"/>
    <p:sldId id="261" r:id="rId5"/>
    <p:sldId id="263" r:id="rId6"/>
    <p:sldId id="258" r:id="rId7"/>
    <p:sldId id="259" r:id="rId8"/>
    <p:sldId id="265" r:id="rId9"/>
    <p:sldId id="266" r:id="rId10"/>
    <p:sldId id="274" r:id="rId11"/>
    <p:sldId id="267" r:id="rId12"/>
    <p:sldId id="268" r:id="rId13"/>
    <p:sldId id="273" r:id="rId14"/>
    <p:sldId id="270" r:id="rId15"/>
    <p:sldId id="272" r:id="rId16"/>
    <p:sldId id="271" r:id="rId17"/>
    <p:sldId id="269" r:id="rId18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91"/>
    <p:restoredTop sz="94653"/>
  </p:normalViewPr>
  <p:slideViewPr>
    <p:cSldViewPr snapToGrid="0">
      <p:cViewPr varScale="1">
        <p:scale>
          <a:sx n="115" d="100"/>
          <a:sy n="115" d="100"/>
        </p:scale>
        <p:origin x="208" y="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8" d="100"/>
        <a:sy n="178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11/25/25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95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11/25/25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61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11/25/25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20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11/25/25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53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11/25/25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920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11/25/25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381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11/25/25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295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11/25/25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08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11/25/25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551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11/25/25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6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11/25/25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93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11/25/25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546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40" r:id="rId7"/>
    <p:sldLayoutId id="2147483741" r:id="rId8"/>
    <p:sldLayoutId id="2147483742" r:id="rId9"/>
    <p:sldLayoutId id="2147483743" r:id="rId10"/>
    <p:sldLayoutId id="214748375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Colorful patterns on the sky">
            <a:extLst>
              <a:ext uri="{FF2B5EF4-FFF2-40B4-BE49-F238E27FC236}">
                <a16:creationId xmlns:a16="http://schemas.microsoft.com/office/drawing/2014/main" id="{BA82BC7F-905C-C609-05D4-8D75E48214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</a:extLst>
          </a:blip>
          <a:srcRect t="5536" r="-1" b="10190"/>
          <a:stretch>
            <a:fillRect/>
          </a:stretch>
        </p:blipFill>
        <p:spPr>
          <a:xfrm>
            <a:off x="3048" y="10"/>
            <a:ext cx="12188952" cy="685661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32E42-81BE-461D-8C52-96E3183BA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0964" y="1821751"/>
            <a:ext cx="10190071" cy="2133800"/>
          </a:xfrm>
        </p:spPr>
        <p:txBody>
          <a:bodyPr anchor="b"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实验 </a:t>
            </a:r>
            <a:r>
              <a:rPr lang="en-US" altLang="zh-CN" dirty="0"/>
              <a:t>7 </a:t>
            </a:r>
            <a:r>
              <a:rPr lang="zh-CN" altLang="en-US" dirty="0"/>
              <a:t>人体快速排序计算机</a:t>
            </a:r>
            <a:br>
              <a:rPr lang="en-US" altLang="zh-CN" dirty="0"/>
            </a:br>
            <a:r>
              <a:rPr lang="en-US" altLang="zh-CN" dirty="0"/>
              <a:t>B3</a:t>
            </a:r>
            <a:r>
              <a:rPr lang="zh-CN" altLang="en-US" dirty="0"/>
              <a:t> 小组</a:t>
            </a:r>
          </a:p>
        </p:txBody>
      </p:sp>
    </p:spTree>
    <p:extLst>
      <p:ext uri="{BB962C8B-B14F-4D97-AF65-F5344CB8AC3E}">
        <p14:creationId xmlns:p14="http://schemas.microsoft.com/office/powerpoint/2010/main" val="4184444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1602A-72F7-95C7-F44B-3101C1CE5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4497F-636D-D68F-DE80-2B42FD491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113" y="0"/>
            <a:ext cx="4956945" cy="1325563"/>
          </a:xfrm>
        </p:spPr>
        <p:txBody>
          <a:bodyPr>
            <a:normAutofit fontScale="90000"/>
          </a:bodyPr>
          <a:lstStyle/>
          <a:p>
            <a:r>
              <a:rPr lang="en-CN" dirty="0"/>
              <a:t>快速排序代码Ver</a:t>
            </a:r>
            <a:r>
              <a:rPr lang="zh-CN" altLang="en-US" dirty="0"/>
              <a:t> </a:t>
            </a:r>
            <a:r>
              <a:rPr lang="en-US" altLang="zh-CN" dirty="0"/>
              <a:t>3.1</a:t>
            </a:r>
            <a:endParaRPr lang="en-CN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2AE4987-63BB-DEEE-E33E-296484BE814D}"/>
              </a:ext>
            </a:extLst>
          </p:cNvPr>
          <p:cNvSpPr txBox="1">
            <a:spLocks/>
          </p:cNvSpPr>
          <p:nvPr/>
        </p:nvSpPr>
        <p:spPr>
          <a:xfrm>
            <a:off x="503405" y="1236389"/>
            <a:ext cx="4953653" cy="461577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函数 分割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起点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终点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基准值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数组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s[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起点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左指针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L =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起点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右指针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R =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终点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循环执行（无限循环）：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当 数组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s[L]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小于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基准值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时：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    将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L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加 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当 数组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s[R]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大于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基准值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时：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    将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R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减 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如果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L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大于或等于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R：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返回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R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作为分界位置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调用 交换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L, R)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将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L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加 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将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R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减 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结束函数</a:t>
            </a:r>
          </a:p>
          <a:p>
            <a:pPr marL="0" indent="0">
              <a:lnSpc>
                <a:spcPct val="100000"/>
              </a:lnSpc>
              <a:buNone/>
            </a:pPr>
            <a:endParaRPr lang="zh-CN" alt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65B89F6-A1BE-EDB2-E7BC-6E44781EF723}"/>
              </a:ext>
            </a:extLst>
          </p:cNvPr>
          <p:cNvSpPr txBox="1">
            <a:spLocks/>
          </p:cNvSpPr>
          <p:nvPr/>
        </p:nvSpPr>
        <p:spPr>
          <a:xfrm>
            <a:off x="5689600" y="1236389"/>
            <a:ext cx="5998995" cy="47275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函数 交换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位置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A,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位置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B):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临时变量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t =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数组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s[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位置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A]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将 数组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s[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位置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A]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设为 数组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s[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位置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B]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将 数组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s[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位置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B]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设为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t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结束函数</a:t>
            </a:r>
            <a:endParaRPr lang="en-US" altLang="zh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zh-CN" alt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过程 快速排序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起点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终点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如果 起点 小于 终点：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随机选一个位置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随机下标</a:t>
            </a:r>
            <a:endParaRPr lang="en-US" altLang="zh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调用 交换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随机下标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起点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)   //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随机化基准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基准下标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分割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起点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终点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调用 快速排序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起点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基准下标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调用 快速排序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基准下标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+ 1,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终点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结束过程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zh-CN" alt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主程序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调用 快速排序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(0, 21)   //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对下标 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0~21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共 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22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个元素进行排序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结束程序</a:t>
            </a:r>
          </a:p>
        </p:txBody>
      </p:sp>
    </p:spTree>
    <p:extLst>
      <p:ext uri="{BB962C8B-B14F-4D97-AF65-F5344CB8AC3E}">
        <p14:creationId xmlns:p14="http://schemas.microsoft.com/office/powerpoint/2010/main" val="1054624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73573-2184-AB47-FBBD-6F72C4837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28DEE5-8552-FE25-8314-04AF81B6B7C4}"/>
              </a:ext>
            </a:extLst>
          </p:cNvPr>
          <p:cNvSpPr txBox="1"/>
          <p:nvPr/>
        </p:nvSpPr>
        <p:spPr>
          <a:xfrm>
            <a:off x="811658" y="318767"/>
            <a:ext cx="99171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执行器</a:t>
            </a:r>
            <a:r>
              <a:rPr lang="en-US" altLang="zh-CN" sz="3200" dirty="0"/>
              <a:t>1</a:t>
            </a:r>
            <a:r>
              <a:rPr lang="zh-CN" altLang="en-US" sz="3200" dirty="0"/>
              <a:t>执行效果：总计</a:t>
            </a:r>
            <a:r>
              <a:rPr lang="en-US" altLang="zh-CN" sz="3200" dirty="0"/>
              <a:t>197</a:t>
            </a:r>
            <a:r>
              <a:rPr lang="zh-CN" altLang="en-US" sz="3200" dirty="0"/>
              <a:t>步</a:t>
            </a:r>
            <a:endParaRPr lang="en-CN" sz="3200" dirty="0"/>
          </a:p>
        </p:txBody>
      </p:sp>
      <p:pic>
        <p:nvPicPr>
          <p:cNvPr id="2" name="3958e22dec3b665a5779987aaabe5128">
            <a:hlinkClick r:id="" action="ppaction://media"/>
            <a:extLst>
              <a:ext uri="{FF2B5EF4-FFF2-40B4-BE49-F238E27FC236}">
                <a16:creationId xmlns:a16="http://schemas.microsoft.com/office/drawing/2014/main" id="{43265384-465B-92FA-B93A-5F986D032D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2886" y="998332"/>
            <a:ext cx="9826228" cy="554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26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429ED-3D83-15E4-9626-89FAC8E50D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4A4FB95-832A-AB63-2DA6-622F2FB26CAA}"/>
              </a:ext>
            </a:extLst>
          </p:cNvPr>
          <p:cNvSpPr txBox="1"/>
          <p:nvPr/>
        </p:nvSpPr>
        <p:spPr>
          <a:xfrm>
            <a:off x="811658" y="318767"/>
            <a:ext cx="99171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执行器</a:t>
            </a:r>
            <a:r>
              <a:rPr lang="en-US" altLang="zh-CN" sz="3200" dirty="0"/>
              <a:t>2</a:t>
            </a:r>
            <a:r>
              <a:rPr lang="zh-CN" altLang="en-US" sz="3200" dirty="0"/>
              <a:t>执行效果：总计</a:t>
            </a:r>
            <a:r>
              <a:rPr lang="en-US" altLang="zh-CN" sz="3200" dirty="0"/>
              <a:t>131</a:t>
            </a:r>
            <a:r>
              <a:rPr lang="zh-CN" altLang="en-US" sz="3200" dirty="0"/>
              <a:t>步</a:t>
            </a:r>
            <a:endParaRPr lang="en-CN" sz="3200" dirty="0"/>
          </a:p>
        </p:txBody>
      </p:sp>
      <p:pic>
        <p:nvPicPr>
          <p:cNvPr id="3" name="e3424cd6d5b0427c5e281f61f4ea6dbd">
            <a:hlinkClick r:id="" action="ppaction://media"/>
            <a:extLst>
              <a:ext uri="{FF2B5EF4-FFF2-40B4-BE49-F238E27FC236}">
                <a16:creationId xmlns:a16="http://schemas.microsoft.com/office/drawing/2014/main" id="{113D69AA-0658-F87A-632B-65716DACF9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4029" y="1080766"/>
            <a:ext cx="9703942" cy="545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108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5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D41B0-4D80-631C-3A39-89965567D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pic>
        <p:nvPicPr>
          <p:cNvPr id="5" name="Content Placeholder 4" descr="A group of people standing on a field&#10;&#10;AI-generated content may be incorrect.">
            <a:extLst>
              <a:ext uri="{FF2B5EF4-FFF2-40B4-BE49-F238E27FC236}">
                <a16:creationId xmlns:a16="http://schemas.microsoft.com/office/drawing/2014/main" id="{09997734-F0A0-4AE0-D7E6-F3429F64A2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2038" b="26764"/>
          <a:stretch>
            <a:fillRect/>
          </a:stretch>
        </p:blipFill>
        <p:spPr>
          <a:xfrm>
            <a:off x="0" y="3349978"/>
            <a:ext cx="12192000" cy="3508022"/>
          </a:xfrm>
        </p:spPr>
      </p:pic>
      <p:pic>
        <p:nvPicPr>
          <p:cNvPr id="7" name="Picture 6" descr="A group of people standing on a field&#10;&#10;AI-generated content may be incorrect.">
            <a:extLst>
              <a:ext uri="{FF2B5EF4-FFF2-40B4-BE49-F238E27FC236}">
                <a16:creationId xmlns:a16="http://schemas.microsoft.com/office/drawing/2014/main" id="{14C9407E-9CCB-59D9-1FBF-0FDBC4047E9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63" t="24762" r="9069" b="34026"/>
          <a:stretch>
            <a:fillRect/>
          </a:stretch>
        </p:blipFill>
        <p:spPr>
          <a:xfrm>
            <a:off x="0" y="0"/>
            <a:ext cx="12192000" cy="33499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6C69470-9C58-E878-75C9-760A4CDBF071}"/>
              </a:ext>
            </a:extLst>
          </p:cNvPr>
          <p:cNvSpPr/>
          <p:nvPr/>
        </p:nvSpPr>
        <p:spPr>
          <a:xfrm>
            <a:off x="4775168" y="0"/>
            <a:ext cx="22621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排序前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CBF459-B588-FD88-D837-2E1C6ADABCE2}"/>
              </a:ext>
            </a:extLst>
          </p:cNvPr>
          <p:cNvSpPr/>
          <p:nvPr/>
        </p:nvSpPr>
        <p:spPr>
          <a:xfrm>
            <a:off x="4775167" y="3349978"/>
            <a:ext cx="22621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排序后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0764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A2276-B817-8A14-3400-23EF47CF0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dirty="0"/>
              <a:t>如何确保三个正确性？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559AC-FE50-D6C2-1DC0-C3772EF7A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783080"/>
            <a:ext cx="11274612" cy="4362133"/>
          </a:xfrm>
        </p:spPr>
        <p:txBody>
          <a:bodyPr>
            <a:normAutofit fontScale="62500" lnSpcReduction="20000"/>
          </a:bodyPr>
          <a:lstStyle/>
          <a:p>
            <a:r>
              <a:rPr lang="zh-CN" altLang="en-US" sz="4400" dirty="0">
                <a:latin typeface="+mj-lt"/>
                <a:ea typeface="+mj-ea"/>
                <a:cs typeface="+mj-cs"/>
              </a:rPr>
              <a:t>结果正确性 最终验证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: 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排序完成后，“控制器”会从队首（身高最低）到队尾（身高最高）逐一进行相邻比较。</a:t>
            </a:r>
            <a:endParaRPr lang="en-US" altLang="zh-CN" sz="4400" dirty="0">
              <a:latin typeface="+mj-lt"/>
              <a:ea typeface="+mj-ea"/>
              <a:cs typeface="+mj-cs"/>
            </a:endParaRPr>
          </a:p>
          <a:p>
            <a:r>
              <a:rPr lang="zh-CN" altLang="en-US" sz="4400" dirty="0">
                <a:latin typeface="+mj-lt"/>
                <a:ea typeface="+mj-ea"/>
                <a:cs typeface="+mj-cs"/>
              </a:rPr>
              <a:t>算法正确性 设置的“监督器”被授予最高权限，一旦发现指令与算法不符，可以立即喊“停”，保证执行过程的算法正确。使用</a:t>
            </a:r>
            <a:r>
              <a:rPr lang="zh-CN" altLang="en-US" sz="4400" b="1" dirty="0">
                <a:latin typeface="+mj-lt"/>
                <a:ea typeface="+mj-ea"/>
                <a:cs typeface="+mj-cs"/>
              </a:rPr>
              <a:t>不同的执行器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仍能达到</a:t>
            </a:r>
            <a:r>
              <a:rPr lang="zh-CN" altLang="en-US" sz="4400" b="1" dirty="0">
                <a:latin typeface="+mj-lt"/>
                <a:ea typeface="+mj-ea"/>
                <a:cs typeface="+mj-cs"/>
              </a:rPr>
              <a:t>正确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的结果，说明了算法的正确性。</a:t>
            </a:r>
            <a:endParaRPr lang="en-US" altLang="zh-CN" sz="4400" dirty="0">
              <a:latin typeface="+mj-lt"/>
              <a:ea typeface="+mj-ea"/>
              <a:cs typeface="+mj-cs"/>
            </a:endParaRPr>
          </a:p>
          <a:p>
            <a:r>
              <a:rPr lang="zh-CN" altLang="en-US" sz="4400" dirty="0">
                <a:latin typeface="+mj-lt"/>
                <a:ea typeface="+mj-ea"/>
                <a:cs typeface="+mj-cs"/>
              </a:rPr>
              <a:t>系统正确性 唯一的指令源</a:t>
            </a:r>
            <a:r>
              <a:rPr lang="en-US" altLang="zh-CN" sz="4400" dirty="0">
                <a:latin typeface="+mj-lt"/>
                <a:ea typeface="+mj-ea"/>
                <a:cs typeface="+mj-cs"/>
              </a:rPr>
              <a:t>: “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控制器”是</a:t>
            </a:r>
            <a:r>
              <a:rPr lang="zh-CN" altLang="en-US" sz="4400" b="1" dirty="0">
                <a:latin typeface="+mj-lt"/>
                <a:ea typeface="+mj-ea"/>
                <a:cs typeface="+mj-cs"/>
              </a:rPr>
              <a:t>唯一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的指令发布者，“数据组”成员被严格要求只能被动地接收并执行来自“控制器”的指令，无法自行操作；所有的指令集按照</a:t>
            </a:r>
            <a:r>
              <a:rPr lang="zh-CN" altLang="en-US" sz="4400" b="1" dirty="0">
                <a:latin typeface="+mj-lt"/>
                <a:ea typeface="+mj-ea"/>
                <a:cs typeface="+mj-cs"/>
              </a:rPr>
              <a:t>串行顺序</a:t>
            </a:r>
            <a:r>
              <a:rPr lang="zh-CN" altLang="en-US" sz="4400" dirty="0">
                <a:latin typeface="+mj-lt"/>
                <a:ea typeface="+mj-ea"/>
                <a:cs typeface="+mj-cs"/>
              </a:rPr>
              <a:t>，“控制器”必须在一个指令被完全执行后，才能发布下一个指令，从而在宏观上保证了整个系统的串行执行。</a:t>
            </a:r>
            <a:endParaRPr lang="en-CN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84045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7B31B-6022-B184-2A15-F4DF624FF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4000" dirty="0"/>
              <a:t>实验过程出现了哪些意想不到的情况？</a:t>
            </a:r>
            <a:br>
              <a:rPr lang="en-US" altLang="zh-CN" sz="4000" dirty="0"/>
            </a:br>
            <a:r>
              <a:rPr lang="zh-CN" altLang="en-US" sz="4000" dirty="0"/>
              <a:t>如何应对？</a:t>
            </a:r>
            <a:endParaRPr lang="en-C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FA00D-5477-7C47-C455-0017159DD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N" dirty="0">
                <a:latin typeface="+mj-lt"/>
                <a:ea typeface="+mj-ea"/>
                <a:cs typeface="+mj-cs"/>
              </a:rPr>
              <a:t>在最初的实验中</a:t>
            </a:r>
            <a:r>
              <a:rPr lang="zh-CN" altLang="en-US" dirty="0">
                <a:latin typeface="+mj-lt"/>
                <a:ea typeface="+mj-ea"/>
                <a:cs typeface="+mj-cs"/>
              </a:rPr>
              <a:t>，我们为每个人按照初始顺序编号，为了方便，在两人交换时，同时交换彼此的序号，但是我们发现，这样的方式对于执行器与数据组来说都造成了不小的负担</a:t>
            </a:r>
            <a:r>
              <a:rPr lang="en-US" altLang="zh-CN" dirty="0">
                <a:latin typeface="+mj-lt"/>
                <a:ea typeface="+mj-ea"/>
                <a:cs typeface="+mj-cs"/>
              </a:rPr>
              <a:t>——</a:t>
            </a:r>
            <a:r>
              <a:rPr lang="zh-CN" altLang="en-US" dirty="0">
                <a:latin typeface="+mj-lt"/>
                <a:ea typeface="+mj-ea"/>
                <a:cs typeface="+mj-cs"/>
              </a:rPr>
              <a:t>需要从头数当前数据是第几位，地址编号难以记忆。</a:t>
            </a:r>
            <a:endParaRPr lang="en-US" altLang="zh-CN" dirty="0">
              <a:latin typeface="+mj-lt"/>
              <a:ea typeface="+mj-ea"/>
              <a:cs typeface="+mj-cs"/>
            </a:endParaRPr>
          </a:p>
          <a:p>
            <a:r>
              <a:rPr lang="zh-CN" altLang="en-US" dirty="0">
                <a:latin typeface="+mj-lt"/>
                <a:ea typeface="+mj-ea"/>
                <a:cs typeface="+mj-cs"/>
              </a:rPr>
              <a:t>我提出了两大类方案：一类是每个人手持编号，在交换时同时互相交换手中的编号纸条；另一类是在从操场的地面上做标记，方便控制器清楚地知道每个数据所在的位置。经过讨论，我们一致认为第二类更加符合计算机内地址对应数据的逻辑，因此在第二节实验课时准备了几个水杯作为分区标记物，用水杯进行间隔，将数据区域分为</a:t>
            </a:r>
            <a:r>
              <a:rPr lang="en-US" altLang="zh-CN" dirty="0">
                <a:latin typeface="+mj-lt"/>
                <a:ea typeface="+mj-ea"/>
                <a:cs typeface="+mj-cs"/>
              </a:rPr>
              <a:t>5</a:t>
            </a:r>
            <a:r>
              <a:rPr lang="zh-CN" altLang="en-US" dirty="0">
                <a:latin typeface="+mj-lt"/>
                <a:ea typeface="+mj-ea"/>
                <a:cs typeface="+mj-cs"/>
              </a:rPr>
              <a:t>个区域（</a:t>
            </a:r>
            <a:r>
              <a:rPr lang="en-US" altLang="zh-CN" dirty="0">
                <a:latin typeface="+mj-lt"/>
                <a:ea typeface="+mj-ea"/>
                <a:cs typeface="+mj-cs"/>
              </a:rPr>
              <a:t>A</a:t>
            </a:r>
            <a:r>
              <a:rPr lang="zh-CN" altLang="en-US" dirty="0">
                <a:latin typeface="+mj-lt"/>
                <a:ea typeface="+mj-ea"/>
                <a:cs typeface="+mj-cs"/>
              </a:rPr>
              <a:t>～</a:t>
            </a:r>
            <a:r>
              <a:rPr lang="en-US" altLang="zh-CN" dirty="0">
                <a:latin typeface="+mj-lt"/>
                <a:ea typeface="+mj-ea"/>
                <a:cs typeface="+mj-cs"/>
              </a:rPr>
              <a:t>E</a:t>
            </a:r>
            <a:r>
              <a:rPr lang="zh-CN" altLang="en-US" dirty="0">
                <a:latin typeface="+mj-lt"/>
                <a:ea typeface="+mj-ea"/>
                <a:cs typeface="+mj-cs"/>
              </a:rPr>
              <a:t>），每个区域内有</a:t>
            </a:r>
            <a:r>
              <a:rPr lang="en-US" altLang="zh-CN" dirty="0">
                <a:latin typeface="+mj-lt"/>
                <a:ea typeface="+mj-ea"/>
                <a:cs typeface="+mj-cs"/>
              </a:rPr>
              <a:t>5</a:t>
            </a:r>
            <a:r>
              <a:rPr lang="zh-CN" altLang="en-US" dirty="0">
                <a:latin typeface="+mj-lt"/>
                <a:ea typeface="+mj-ea"/>
                <a:cs typeface="+mj-cs"/>
              </a:rPr>
              <a:t>个空位地址（</a:t>
            </a:r>
            <a:r>
              <a:rPr lang="en-US" altLang="zh-CN" dirty="0">
                <a:latin typeface="+mj-lt"/>
                <a:ea typeface="+mj-ea"/>
                <a:cs typeface="+mj-cs"/>
              </a:rPr>
              <a:t>1</a:t>
            </a:r>
            <a:r>
              <a:rPr lang="zh-CN" altLang="en-US" dirty="0">
                <a:latin typeface="+mj-lt"/>
                <a:ea typeface="+mj-ea"/>
                <a:cs typeface="+mj-cs"/>
              </a:rPr>
              <a:t>～</a:t>
            </a:r>
            <a:r>
              <a:rPr lang="en-US" altLang="zh-CN" dirty="0">
                <a:latin typeface="+mj-lt"/>
                <a:ea typeface="+mj-ea"/>
                <a:cs typeface="+mj-cs"/>
              </a:rPr>
              <a:t>5</a:t>
            </a:r>
            <a:r>
              <a:rPr lang="zh-CN" altLang="en-US" dirty="0">
                <a:latin typeface="+mj-lt"/>
                <a:ea typeface="+mj-ea"/>
                <a:cs typeface="+mj-cs"/>
              </a:rPr>
              <a:t>），由此，我们的数组地址明确且不可变，在程序执行过程中，变化的是地址对应的不同数据，方便了执行器的命令发送。</a:t>
            </a:r>
            <a:endParaRPr lang="en-CN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0801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C4A30-6FC7-9A57-565A-FBEBA2508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dirty="0"/>
              <a:t>计算机为什么应该有寄存器？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499A8-4C7C-F58E-688D-85C3F12F4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691323"/>
            <a:ext cx="11274612" cy="4800917"/>
          </a:xfrm>
        </p:spPr>
        <p:txBody>
          <a:bodyPr>
            <a:normAutofit lnSpcReduction="10000"/>
          </a:bodyPr>
          <a:lstStyle/>
          <a:p>
            <a:r>
              <a:rPr lang="en-CN" sz="3200" dirty="0">
                <a:latin typeface="+mj-lt"/>
                <a:ea typeface="+mj-ea"/>
                <a:cs typeface="+mj-cs"/>
              </a:rPr>
              <a:t>在进行人体快速排序实验的过程中</a:t>
            </a:r>
            <a:r>
              <a:rPr lang="zh-CN" altLang="en-US" sz="3200" dirty="0">
                <a:latin typeface="+mj-lt"/>
                <a:ea typeface="+mj-ea"/>
                <a:cs typeface="+mj-cs"/>
              </a:rPr>
              <a:t>，按照我们的代码，需要记录</a:t>
            </a:r>
            <a:r>
              <a:rPr lang="en-US" altLang="zh-CN" sz="3200" dirty="0">
                <a:latin typeface="+mj-lt"/>
                <a:ea typeface="+mj-ea"/>
                <a:cs typeface="+mj-cs"/>
              </a:rPr>
              <a:t>L</a:t>
            </a:r>
            <a:r>
              <a:rPr lang="zh-CN" altLang="en-US" sz="3200" dirty="0">
                <a:latin typeface="+mj-lt"/>
                <a:ea typeface="+mj-ea"/>
                <a:cs typeface="+mj-cs"/>
              </a:rPr>
              <a:t>、</a:t>
            </a:r>
            <a:r>
              <a:rPr lang="en-US" altLang="zh-CN" sz="3200" dirty="0">
                <a:latin typeface="+mj-lt"/>
                <a:ea typeface="+mj-ea"/>
                <a:cs typeface="+mj-cs"/>
              </a:rPr>
              <a:t>R</a:t>
            </a:r>
            <a:r>
              <a:rPr lang="zh-CN" altLang="en-US" sz="3200" dirty="0">
                <a:latin typeface="+mj-lt"/>
                <a:ea typeface="+mj-ea"/>
                <a:cs typeface="+mj-cs"/>
              </a:rPr>
              <a:t>两个变量（左右指针）的值，对于单一的执行器来说，难以同时实现，因此，需要使用寄存器记录</a:t>
            </a:r>
            <a:r>
              <a:rPr lang="en-US" altLang="zh-CN" sz="3200" dirty="0">
                <a:latin typeface="+mj-lt"/>
                <a:ea typeface="+mj-ea"/>
                <a:cs typeface="+mj-cs"/>
              </a:rPr>
              <a:t>L</a:t>
            </a:r>
            <a:r>
              <a:rPr lang="zh-CN" altLang="en-US" sz="3200" dirty="0">
                <a:latin typeface="+mj-lt"/>
                <a:ea typeface="+mj-ea"/>
                <a:cs typeface="+mj-cs"/>
              </a:rPr>
              <a:t>、</a:t>
            </a:r>
            <a:r>
              <a:rPr lang="en-US" altLang="zh-CN" sz="3200" dirty="0">
                <a:latin typeface="+mj-lt"/>
                <a:ea typeface="+mj-ea"/>
                <a:cs typeface="+mj-cs"/>
              </a:rPr>
              <a:t>R</a:t>
            </a:r>
            <a:r>
              <a:rPr lang="zh-CN" altLang="en-US" sz="3200" dirty="0">
                <a:latin typeface="+mj-lt"/>
                <a:ea typeface="+mj-ea"/>
                <a:cs typeface="+mj-cs"/>
              </a:rPr>
              <a:t>的位置，方便执行器专注于比较身高，判断交换等命令。</a:t>
            </a:r>
            <a:endParaRPr lang="en-US" altLang="zh-CN" sz="3200" dirty="0">
              <a:latin typeface="+mj-lt"/>
              <a:ea typeface="+mj-ea"/>
              <a:cs typeface="+mj-cs"/>
            </a:endParaRPr>
          </a:p>
          <a:p>
            <a:r>
              <a:rPr lang="zh-CN" altLang="en-US" sz="3200" dirty="0">
                <a:latin typeface="+mj-lt"/>
                <a:ea typeface="+mj-ea"/>
                <a:cs typeface="+mj-cs"/>
              </a:rPr>
              <a:t>另外，我们的快速排序代码在会循环调用，并且将整片数据一分为二地进一步操作，然而由于串行顺序，不能对两片数据同时进行更加细化的操作，只能先做完左侧，再对右侧进行操作，诸如此类的“深度查找”过程中，需要寄存器记下还在“队列”中等待的右侧数据范围。</a:t>
            </a:r>
            <a:endParaRPr lang="en-CN" sz="3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5827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C0C19-54F4-6217-56FC-54D2FC269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CN" dirty="0"/>
              <a:t>为什么会出现执行次数不同</a:t>
            </a:r>
            <a:r>
              <a:rPr lang="zh-CN" altLang="en-US" dirty="0"/>
              <a:t>？</a:t>
            </a:r>
            <a:br>
              <a:rPr lang="en-US" altLang="zh-CN" dirty="0"/>
            </a:br>
            <a:r>
              <a:rPr lang="zh-CN" altLang="en-US" dirty="0"/>
              <a:t>快速排序算法为什么要有随机选择？</a:t>
            </a:r>
            <a:endParaRPr lang="en-C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95CE9C-660C-73D1-2334-3163CFC0BD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76420"/>
            <a:ext cx="5232658" cy="10261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302840-6309-8AA8-D93F-DD84E0FFB218}"/>
              </a:ext>
            </a:extLst>
          </p:cNvPr>
          <p:cNvSpPr txBox="1"/>
          <p:nvPr/>
        </p:nvSpPr>
        <p:spPr>
          <a:xfrm>
            <a:off x="218698" y="2887682"/>
            <a:ext cx="117043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N" sz="2800" dirty="0">
                <a:latin typeface="+mj-lt"/>
                <a:ea typeface="+mj-ea"/>
                <a:cs typeface="+mj-cs"/>
              </a:rPr>
              <a:t>在对每一片数据进行快速排序的开始时</a:t>
            </a:r>
            <a:r>
              <a:rPr lang="zh-CN" altLang="en-US" sz="2800" dirty="0">
                <a:latin typeface="+mj-lt"/>
                <a:ea typeface="+mj-ea"/>
                <a:cs typeface="+mj-cs"/>
              </a:rPr>
              <a:t>，为了提高排序算法的效率，加入了</a:t>
            </a:r>
            <a:r>
              <a:rPr lang="zh-CN" altLang="en-US" sz="2800" b="1" u="sng" dirty="0">
                <a:latin typeface="+mj-lt"/>
                <a:ea typeface="+mj-ea"/>
                <a:cs typeface="+mj-cs"/>
              </a:rPr>
              <a:t>随机</a:t>
            </a:r>
            <a:r>
              <a:rPr lang="zh-CN" altLang="en-US" sz="2800" dirty="0">
                <a:latin typeface="+mj-lt"/>
                <a:ea typeface="+mj-ea"/>
                <a:cs typeface="+mj-cs"/>
              </a:rPr>
              <a:t>，每次随机选择一个元素作为基准，并且放到最左侧的位置。造成了同一算法，同一数据但是执行次数不同的情况。</a:t>
            </a:r>
            <a:endParaRPr lang="en-US" altLang="zh-CN" sz="2800" dirty="0">
              <a:latin typeface="+mj-lt"/>
              <a:ea typeface="+mj-ea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+mj-lt"/>
                <a:ea typeface="+mj-ea"/>
                <a:cs typeface="+mj-cs"/>
              </a:rPr>
              <a:t>快速排序的平均时间复杂度是优秀的 </a:t>
            </a:r>
            <a:r>
              <a:rPr lang="en-US" sz="2800" dirty="0">
                <a:latin typeface="+mj-lt"/>
                <a:ea typeface="+mj-ea"/>
                <a:cs typeface="+mj-cs"/>
              </a:rPr>
              <a:t>O(n log n)，</a:t>
            </a:r>
            <a:r>
              <a:rPr lang="zh-CN" altLang="en-US" sz="2800" dirty="0">
                <a:latin typeface="+mj-lt"/>
                <a:ea typeface="+mj-ea"/>
                <a:cs typeface="+mj-cs"/>
              </a:rPr>
              <a:t>但它的最坏情况时间复杂度是 </a:t>
            </a:r>
            <a:r>
              <a:rPr lang="en-US" sz="2800" dirty="0">
                <a:latin typeface="+mj-lt"/>
                <a:ea typeface="+mj-ea"/>
                <a:cs typeface="+mj-cs"/>
              </a:rPr>
              <a:t>O(n²)。</a:t>
            </a:r>
            <a:r>
              <a:rPr lang="zh-CN" altLang="en-US" sz="2800" dirty="0">
                <a:latin typeface="+mj-lt"/>
                <a:ea typeface="+mj-ea"/>
                <a:cs typeface="+mj-cs"/>
              </a:rPr>
              <a:t>这个最坏情况通常发生在分区极其不平衡的时候。通过随机选择一个元素作为基准，我们极大地降低了连续多次都选中最差基准（最大或最小值）的概率。我们用一个很小的</a:t>
            </a:r>
            <a:r>
              <a:rPr lang="zh-CN" altLang="en-US" sz="2800" b="1" dirty="0">
                <a:latin typeface="+mj-lt"/>
                <a:ea typeface="+mj-ea"/>
                <a:cs typeface="+mj-cs"/>
              </a:rPr>
              <a:t>随机成本</a:t>
            </a:r>
            <a:r>
              <a:rPr lang="zh-CN" altLang="en-US" sz="2800" dirty="0">
                <a:latin typeface="+mj-lt"/>
                <a:ea typeface="+mj-ea"/>
                <a:cs typeface="+mj-cs"/>
              </a:rPr>
              <a:t>，换取了算法整体的</a:t>
            </a:r>
            <a:r>
              <a:rPr lang="zh-CN" altLang="en-US" sz="2800" b="1" dirty="0">
                <a:latin typeface="+mj-lt"/>
                <a:ea typeface="+mj-ea"/>
                <a:cs typeface="+mj-cs"/>
              </a:rPr>
              <a:t>稳定性</a:t>
            </a:r>
            <a:r>
              <a:rPr lang="zh-CN" altLang="en-US" sz="2800" dirty="0">
                <a:latin typeface="+mj-lt"/>
                <a:ea typeface="+mj-ea"/>
                <a:cs typeface="+mj-cs"/>
              </a:rPr>
              <a:t>和</a:t>
            </a:r>
            <a:r>
              <a:rPr lang="zh-CN" altLang="en-US" sz="2800" b="1" dirty="0">
                <a:latin typeface="+mj-lt"/>
                <a:ea typeface="+mj-ea"/>
                <a:cs typeface="+mj-cs"/>
              </a:rPr>
              <a:t>高效性</a:t>
            </a:r>
            <a:r>
              <a:rPr lang="zh-CN" altLang="en-US" sz="2800" dirty="0">
                <a:latin typeface="+mj-lt"/>
                <a:ea typeface="+mj-ea"/>
                <a:cs typeface="+mj-cs"/>
              </a:rPr>
              <a:t>。</a:t>
            </a:r>
          </a:p>
          <a:p>
            <a:endParaRPr lang="en-CN" sz="28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64049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4233-0C89-247C-8601-184FD0E48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dirty="0"/>
              <a:t>人体计算机的组成（成员分工）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05211-1476-3D64-A1D1-74C74F3D0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控制器：施家鑫</a:t>
            </a:r>
          </a:p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计数器：宋祎涵</a:t>
            </a:r>
          </a:p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监督器：秦硕</a:t>
            </a:r>
          </a:p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监控器：葛天行</a:t>
            </a:r>
          </a:p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数据组：薛宇，颜煜，郑嘉诚，徐睿，张璟浩，周星宇，臧文商，秦吉祥，秦宇彤，李怡乐，刘雨杭，郭一凡，李想，黄涵茜，宋若森，凌凇茗，周昊铖，赵莘萌，赵阳博卿，吴涵，赵承刚，张智博</a:t>
            </a:r>
            <a:endParaRPr lang="en-CN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1694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67289-6B35-FB0A-2C12-6BEB891D0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N" dirty="0"/>
              <a:t>指令集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8E03025-64E0-D7B6-F1F4-4506C477FF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905279"/>
              </p:ext>
            </p:extLst>
          </p:nvPr>
        </p:nvGraphicFramePr>
        <p:xfrm>
          <a:off x="458694" y="1995055"/>
          <a:ext cx="11274612" cy="35606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3888">
                  <a:extLst>
                    <a:ext uri="{9D8B030D-6E8A-4147-A177-3AD203B41FA5}">
                      <a16:colId xmlns:a16="http://schemas.microsoft.com/office/drawing/2014/main" val="1917042883"/>
                    </a:ext>
                  </a:extLst>
                </a:gridCol>
                <a:gridCol w="2964873">
                  <a:extLst>
                    <a:ext uri="{9D8B030D-6E8A-4147-A177-3AD203B41FA5}">
                      <a16:colId xmlns:a16="http://schemas.microsoft.com/office/drawing/2014/main" val="1874532303"/>
                    </a:ext>
                  </a:extLst>
                </a:gridCol>
                <a:gridCol w="5775851">
                  <a:extLst>
                    <a:ext uri="{9D8B030D-6E8A-4147-A177-3AD203B41FA5}">
                      <a16:colId xmlns:a16="http://schemas.microsoft.com/office/drawing/2014/main" val="2366187438"/>
                    </a:ext>
                  </a:extLst>
                </a:gridCol>
              </a:tblGrid>
              <a:tr h="7121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CN" dirty="0"/>
                        <a:t>指令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CN" dirty="0"/>
                        <a:t>操作数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CN" dirty="0"/>
                        <a:t>描述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3248674"/>
                  </a:ext>
                </a:extLst>
              </a:tr>
              <a:tr h="7121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dirty="0"/>
                        <a:t>PARTITION</a:t>
                      </a:r>
                      <a:endParaRPr lang="en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CN" sz="1800" dirty="0" err="1"/>
                        <a:t>start_index</a:t>
                      </a:r>
                      <a:r>
                        <a:rPr lang="en-US" altLang="zh-CN" sz="1800" dirty="0"/>
                        <a:t>,</a:t>
                      </a:r>
                      <a:r>
                        <a:rPr lang="zh-CN" altLang="en-US" sz="1800" dirty="0"/>
                        <a:t> </a:t>
                      </a:r>
                      <a:r>
                        <a:rPr lang="en-US" altLang="zh-CN" sz="1800" dirty="0" err="1"/>
                        <a:t>end_index</a:t>
                      </a:r>
                      <a:r>
                        <a:rPr lang="zh-CN" altLang="en-US" sz="1800" dirty="0"/>
                        <a:t> </a:t>
                      </a:r>
                      <a:endParaRPr lang="en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altLang="en-US" sz="1800" dirty="0"/>
                        <a:t>开始对范围内元素进行排序操作</a:t>
                      </a:r>
                      <a:endParaRPr lang="en-C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9119034"/>
                  </a:ext>
                </a:extLst>
              </a:tr>
              <a:tr h="7121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dirty="0"/>
                        <a:t>SELECT_PIVOT</a:t>
                      </a:r>
                      <a:endParaRPr lang="en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CN" dirty="0"/>
                        <a:t>index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altLang="en-US" dirty="0"/>
                        <a:t>指定索引为 </a:t>
                      </a:r>
                      <a:r>
                        <a:rPr lang="en-US" dirty="0"/>
                        <a:t>index</a:t>
                      </a:r>
                      <a:r>
                        <a:rPr lang="zh-CN" altLang="en-US" dirty="0"/>
                        <a:t>的同学作为本次分区的基准（</a:t>
                      </a:r>
                      <a:r>
                        <a:rPr lang="en-US" dirty="0"/>
                        <a:t>Pivot）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1051610"/>
                  </a:ext>
                </a:extLst>
              </a:tr>
              <a:tr h="7121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COMPARE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index_A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pivot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altLang="en-US" dirty="0"/>
                        <a:t>命令索引 </a:t>
                      </a:r>
                      <a:r>
                        <a:rPr lang="en-US" dirty="0"/>
                        <a:t>A </a:t>
                      </a:r>
                      <a:r>
                        <a:rPr lang="zh-CN" altLang="en-CN" dirty="0"/>
                        <a:t>和</a:t>
                      </a:r>
                      <a:r>
                        <a:rPr lang="zh-CN" altLang="en-US" dirty="0"/>
                        <a:t>基准值进行身高比较。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40613487"/>
                  </a:ext>
                </a:extLst>
              </a:tr>
              <a:tr h="71212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SWAP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 err="1"/>
                        <a:t>index_A</a:t>
                      </a:r>
                      <a:r>
                        <a:rPr lang="en-US" dirty="0"/>
                        <a:t>,</a:t>
                      </a:r>
                      <a:r>
                        <a:rPr lang="zh-CN" altLang="en-US" dirty="0"/>
                        <a:t> </a:t>
                      </a:r>
                      <a:r>
                        <a:rPr lang="en-US" dirty="0" err="1"/>
                        <a:t>index_B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altLang="en-US" dirty="0"/>
                        <a:t>命令索引 </a:t>
                      </a:r>
                      <a:r>
                        <a:rPr lang="en-US" dirty="0"/>
                        <a:t>A </a:t>
                      </a:r>
                      <a:r>
                        <a:rPr lang="zh-CN" altLang="en-US" dirty="0"/>
                        <a:t>和 </a:t>
                      </a:r>
                      <a:r>
                        <a:rPr lang="en-US" dirty="0"/>
                        <a:t>B</a:t>
                      </a:r>
                      <a:r>
                        <a:rPr lang="zh-CN" altLang="en-US" dirty="0"/>
                        <a:t>的同学立刻交换彼此的位置。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05135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109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A6D04-C093-7C85-7326-63FA74F43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104" y="0"/>
            <a:ext cx="4925568" cy="1325563"/>
          </a:xfrm>
        </p:spPr>
        <p:txBody>
          <a:bodyPr>
            <a:normAutofit fontScale="90000"/>
          </a:bodyPr>
          <a:lstStyle/>
          <a:p>
            <a:r>
              <a:rPr lang="en-CN" dirty="0"/>
              <a:t>快速排序代码Ver</a:t>
            </a:r>
            <a:r>
              <a:rPr lang="zh-CN" altLang="en-US" dirty="0"/>
              <a:t> </a:t>
            </a:r>
            <a:r>
              <a:rPr lang="en-US" altLang="zh-CN" dirty="0"/>
              <a:t>2.1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486AE-0417-E31F-1BD3-2D649F54F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543" y="1092255"/>
            <a:ext cx="3295565" cy="3950800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int COMPARE(index, pivot) {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	return s[index]-pivot;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SELECT_PIVOT(index) {</a:t>
            </a:r>
          </a:p>
          <a:p>
            <a:pPr marL="0" indent="0">
              <a:buNone/>
            </a:pPr>
            <a:r>
              <a:rPr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	pivot=s[index];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SWAP(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index_A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index_B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	temp=s[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index_A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	s[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index_A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]=s[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index_B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	s[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index_B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]=temp;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291DD7B-82DF-F9E6-FFC3-EAFF56414C09}"/>
              </a:ext>
            </a:extLst>
          </p:cNvPr>
          <p:cNvSpPr txBox="1">
            <a:spLocks/>
          </p:cNvSpPr>
          <p:nvPr/>
        </p:nvSpPr>
        <p:spPr>
          <a:xfrm>
            <a:off x="5895971" y="139109"/>
            <a:ext cx="5592595" cy="657978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unc PARTITION(start_index, end_index)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	if((end_index-start_index)&lt;=0) return;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	if((end_index-start_index)==1)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		if(COMPARE(start_index,s[end_index])&gt;0)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			SWAP(start_index, end_index);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		return;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	L=start_index, R=end_index;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	index=rand(start_index, end_index);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	//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在范围内随机选基准元素</a:t>
            </a:r>
            <a:endParaRPr lang="en-US" altLang="zh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	SELECT_PIVOT(index);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while(L&lt;=R)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for(;(L&lt;=R)&amp;&amp;(COMPARE(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L,pivot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)&lt;=0);L++)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//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此时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，满足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L=R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或者找到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位置上的数值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基准值</a:t>
            </a:r>
            <a:endParaRPr lang="en-US" altLang="zh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for(;(L&lt;=R)&amp;&amp;(COMPARE(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R,pivot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)&gt;0;R--)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//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此时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，满足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L=R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或者找到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位置上的数值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&lt;=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基准值</a:t>
            </a:r>
            <a:endParaRPr lang="en-US" altLang="zh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SWAP(L,R);	//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交换L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，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坐标上的元素数据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PARTITION(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start_index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, R);	//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对左侧子数组排序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PARTITION(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L,end_index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);	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对右侧子数组排序</a:t>
            </a:r>
            <a:endParaRPr lang="en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2516DA2-9563-1626-72F3-9BEB86063F0D}"/>
              </a:ext>
            </a:extLst>
          </p:cNvPr>
          <p:cNvSpPr txBox="1">
            <a:spLocks/>
          </p:cNvSpPr>
          <p:nvPr/>
        </p:nvSpPr>
        <p:spPr>
          <a:xfrm>
            <a:off x="1277098" y="5194890"/>
            <a:ext cx="2892453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void main()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	PARTITION(0,21);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	//</a:t>
            </a: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共</a:t>
            </a:r>
            <a:r>
              <a:rPr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22</a:t>
            </a: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名数据组成员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03568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988fb52fcefe608b9ab315e0ca954bc4_F1DCAB67-463B-41BE-B783-AAE59E8953DE.mp4">
            <a:hlinkClick r:id="" action="ppaction://media"/>
            <a:extLst>
              <a:ext uri="{FF2B5EF4-FFF2-40B4-BE49-F238E27FC236}">
                <a16:creationId xmlns:a16="http://schemas.microsoft.com/office/drawing/2014/main" id="{6AC955DB-33C3-6769-ADE4-F7EA250EB4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3479" y="1158314"/>
            <a:ext cx="9805042" cy="55558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73C447-71B8-755F-3703-6B4C225E8928}"/>
              </a:ext>
            </a:extLst>
          </p:cNvPr>
          <p:cNvSpPr txBox="1"/>
          <p:nvPr/>
        </p:nvSpPr>
        <p:spPr>
          <a:xfrm>
            <a:off x="811658" y="318767"/>
            <a:ext cx="99171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/>
              <a:t>执行效果：总计</a:t>
            </a:r>
            <a:r>
              <a:rPr lang="en-US" altLang="zh-CN" sz="3200" dirty="0"/>
              <a:t>196</a:t>
            </a:r>
            <a:r>
              <a:rPr lang="zh-CN" altLang="en-US" sz="3200" dirty="0"/>
              <a:t>步</a:t>
            </a:r>
            <a:endParaRPr lang="en-CN" sz="3200" dirty="0"/>
          </a:p>
        </p:txBody>
      </p:sp>
    </p:spTree>
    <p:extLst>
      <p:ext uri="{BB962C8B-B14F-4D97-AF65-F5344CB8AC3E}">
        <p14:creationId xmlns:p14="http://schemas.microsoft.com/office/powerpoint/2010/main" val="2140511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F176B7E-7E03-14C0-7F31-CECD739677B4}"/>
              </a:ext>
            </a:extLst>
          </p:cNvPr>
          <p:cNvSpPr txBox="1">
            <a:spLocks/>
          </p:cNvSpPr>
          <p:nvPr/>
        </p:nvSpPr>
        <p:spPr>
          <a:xfrm>
            <a:off x="1003828" y="1182263"/>
            <a:ext cx="10184343" cy="44921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CN" sz="3600" dirty="0">
                <a:latin typeface="SimSun" panose="02010600030101010101" pitchFamily="2" charset="-122"/>
                <a:ea typeface="SimSun" panose="02010600030101010101" pitchFamily="2" charset="-122"/>
              </a:rPr>
              <a:t>遇到问题</a:t>
            </a:r>
            <a:r>
              <a:rPr lang="en-US" altLang="zh-CN" sz="3600" dirty="0">
                <a:latin typeface="SimSun" panose="02010600030101010101" pitchFamily="2" charset="-122"/>
                <a:ea typeface="SimSun" panose="02010600030101010101" pitchFamily="2" charset="-122"/>
              </a:rPr>
              <a:t>1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：</a:t>
            </a:r>
            <a:br>
              <a:rPr lang="en-US" altLang="zh-CN" sz="3600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    没有清楚理解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“控制器”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具体应该执行的职责，在执行排序操作时，将比较等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思考过程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（应当在大脑中执行的操作）讲出，导致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效率低下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，控制器执行了太多的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冗余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工作。</a:t>
            </a:r>
            <a:br>
              <a:rPr lang="en-US" altLang="zh-CN" sz="3600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    在王老师指出该问题之后，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“控制器”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理解清楚问题所在，并重新梳理清楚了自己应当执行的所有操作内容，在之后的排序操作中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避免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了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冗余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内容的出现，对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“控制器”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这一角色有了进一步加深且明确的理解。</a:t>
            </a:r>
          </a:p>
        </p:txBody>
      </p:sp>
    </p:spTree>
    <p:extLst>
      <p:ext uri="{BB962C8B-B14F-4D97-AF65-F5344CB8AC3E}">
        <p14:creationId xmlns:p14="http://schemas.microsoft.com/office/powerpoint/2010/main" val="786735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D5D61C5-077B-82B0-C84C-106692EB82B5}"/>
              </a:ext>
            </a:extLst>
          </p:cNvPr>
          <p:cNvSpPr txBox="1">
            <a:spLocks/>
          </p:cNvSpPr>
          <p:nvPr/>
        </p:nvSpPr>
        <p:spPr>
          <a:xfrm>
            <a:off x="1003828" y="835899"/>
            <a:ext cx="10184343" cy="44921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CN" sz="3600" dirty="0">
                <a:latin typeface="SimSun" panose="02010600030101010101" pitchFamily="2" charset="-122"/>
                <a:ea typeface="SimSun" panose="02010600030101010101" pitchFamily="2" charset="-122"/>
              </a:rPr>
              <a:t>遇到问题</a:t>
            </a:r>
            <a:r>
              <a:rPr lang="en-US" altLang="zh-CN" sz="3600" dirty="0">
                <a:latin typeface="SimSun" panose="02010600030101010101" pitchFamily="2" charset="-122"/>
                <a:ea typeface="SimSun" panose="02010600030101010101" pitchFamily="2" charset="-122"/>
              </a:rPr>
              <a:t>2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：</a:t>
            </a:r>
            <a:br>
              <a:rPr lang="en-US" altLang="zh-CN" sz="3600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    </a:t>
            </a:r>
            <a:r>
              <a:rPr lang="zh-CN" altLang="en-CN" sz="3600" dirty="0">
                <a:latin typeface="SimSun" panose="02010600030101010101" pitchFamily="2" charset="-122"/>
                <a:ea typeface="SimSun" panose="02010600030101010101" pitchFamily="2" charset="-122"/>
              </a:rPr>
              <a:t>按照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最初版本的排序代码，排序时，若无法在“基准”两侧找到符合交换条件的两个数据，则将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单独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的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需要调整位置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的数据元素移至“基准”另一侧的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外侧新位置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上，导致整体数据空间占用严重增大（具体表现为：在操场上队伍断开且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延伸过长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，造成了空间的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浪费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）</a:t>
            </a:r>
            <a:endParaRPr lang="en-US" altLang="zh-CN" sz="3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解决：</a:t>
            </a:r>
            <a:endParaRPr lang="en-US" altLang="zh-CN" sz="3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    在助教老师的提醒之下，组长对快速排序代码进行重新思考，改正了最初版本排序代码的错误</a:t>
            </a:r>
            <a:r>
              <a:rPr lang="en-US" altLang="zh-CN" sz="3600" dirty="0"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不恰当之处，重新书写了排序代码的逻辑，在使快速排序操作变得高效的同时，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避免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了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空间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的</a:t>
            </a:r>
            <a:r>
              <a:rPr lang="zh-CN" altLang="en-US" sz="3600" b="1" dirty="0">
                <a:latin typeface="SimSun" panose="02010600030101010101" pitchFamily="2" charset="-122"/>
                <a:ea typeface="SimSun" panose="02010600030101010101" pitchFamily="2" charset="-122"/>
              </a:rPr>
              <a:t>浪费</a:t>
            </a:r>
            <a:r>
              <a:rPr lang="zh-CN" altLang="en-US" sz="3600" dirty="0">
                <a:latin typeface="SimSun" panose="02010600030101010101" pitchFamily="2" charset="-122"/>
                <a:ea typeface="SimSun" panose="02010600030101010101" pitchFamily="2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980889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961C2-DC1D-1F7B-4C2D-5E05E6ACF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6E83-4781-9EEF-962D-F15EC5AE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113" y="0"/>
            <a:ext cx="4956945" cy="1325563"/>
          </a:xfrm>
        </p:spPr>
        <p:txBody>
          <a:bodyPr>
            <a:normAutofit fontScale="90000"/>
          </a:bodyPr>
          <a:lstStyle/>
          <a:p>
            <a:r>
              <a:rPr lang="en-CN" dirty="0"/>
              <a:t>快速排序代码Ver</a:t>
            </a:r>
            <a:r>
              <a:rPr lang="zh-CN" altLang="en-US" dirty="0"/>
              <a:t> </a:t>
            </a:r>
            <a:r>
              <a:rPr lang="en-US" altLang="zh-CN" dirty="0"/>
              <a:t>2.2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52A33-29C6-4ABE-5415-1B97254DA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543" y="1092255"/>
            <a:ext cx="3295565" cy="3950800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int COMPARE(index, pivot) {</a:t>
            </a:r>
          </a:p>
          <a:p>
            <a:pPr marL="0" indent="0">
              <a:buNone/>
            </a:pP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return s[index]-pivot;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SELECT_PIVOT(index) {</a:t>
            </a:r>
          </a:p>
          <a:p>
            <a:pPr marL="0" indent="0">
              <a:buNone/>
            </a:pP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pivot=s[index];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func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SWAP(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index_A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index_B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temp=s[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index_A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s[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index_A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]=s[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index_B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s[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index_B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]=temp;</a:t>
            </a:r>
          </a:p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26EFEA0-F806-916F-495D-A1D58CEDBA44}"/>
              </a:ext>
            </a:extLst>
          </p:cNvPr>
          <p:cNvSpPr txBox="1">
            <a:spLocks/>
          </p:cNvSpPr>
          <p:nvPr/>
        </p:nvSpPr>
        <p:spPr>
          <a:xfrm>
            <a:off x="5895971" y="139109"/>
            <a:ext cx="5592595" cy="657978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unc PARTITION(start_index, end_index) {</a:t>
            </a: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if 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start_index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&gt;=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end_index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 return;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//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选择基准并放到开始位置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index = rand(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start_index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end_index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SWAP(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start_index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, index);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SELECT_PIVOT(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start_index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L =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start_index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+ 1;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R =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end_index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while (L &lt;= R)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while (L &lt;= R &amp;&amp; COMPARE(L, pivot) &lt;= 0) L++;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while (L &lt;= R &amp;&amp; COMPARE(R, pivot) &gt; 0) R--;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if (L &lt; R)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    SWAP(L, R);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    L++; R--;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//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将基准放到正确位置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SWAP(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start_index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, R);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PARTITION(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start_index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, R-1);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PARTITION(R+1,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end_index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CN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0713C1F-D9F6-9BF2-210F-C773A66F1AF3}"/>
              </a:ext>
            </a:extLst>
          </p:cNvPr>
          <p:cNvSpPr txBox="1">
            <a:spLocks/>
          </p:cNvSpPr>
          <p:nvPr/>
        </p:nvSpPr>
        <p:spPr>
          <a:xfrm>
            <a:off x="1277098" y="5194890"/>
            <a:ext cx="2892453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void main()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PARTITION(0,21);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共</a:t>
            </a:r>
            <a:r>
              <a:rPr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22</a:t>
            </a: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名数据组成员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1560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1A3C0-B221-D49A-6F06-822FDB56E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E6184-37D2-242B-A04F-9C81DD3E1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113" y="0"/>
            <a:ext cx="4956945" cy="1325563"/>
          </a:xfrm>
        </p:spPr>
        <p:txBody>
          <a:bodyPr>
            <a:normAutofit fontScale="90000"/>
          </a:bodyPr>
          <a:lstStyle/>
          <a:p>
            <a:r>
              <a:rPr lang="en-CN" dirty="0"/>
              <a:t>快速排序代码Ver</a:t>
            </a:r>
            <a:r>
              <a:rPr lang="zh-CN" altLang="en-US" dirty="0"/>
              <a:t> </a:t>
            </a:r>
            <a:r>
              <a:rPr lang="en-US" altLang="zh-CN" dirty="0"/>
              <a:t>3.1</a:t>
            </a:r>
            <a:endParaRPr lang="en-CN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2989F0C-404B-8C77-BC9B-EF3F574CC397}"/>
              </a:ext>
            </a:extLst>
          </p:cNvPr>
          <p:cNvSpPr txBox="1">
            <a:spLocks/>
          </p:cNvSpPr>
          <p:nvPr/>
        </p:nvSpPr>
        <p:spPr>
          <a:xfrm>
            <a:off x="503405" y="1236389"/>
            <a:ext cx="4953653" cy="529852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SWAP(</a:t>
            </a:r>
            <a:r>
              <a:rPr lang="en-US" altLang="zh-CN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index_A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zh-CN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index_B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int t = s[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s[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] = s[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index_B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s[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index_B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] = t;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PARTITION(int start, int end)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int pivot = s[start];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int L = start, R = end;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while (1)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while (s[L] &lt; pivot) L++;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while (s[R] &gt; pivot) R--;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if (L &gt;= R) return R;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SWAP(L, R);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L++;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R--;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endParaRPr lang="en-US" altLang="zh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zh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1780C6F-6F54-85F4-537F-BC59BC6C22CB}"/>
              </a:ext>
            </a:extLst>
          </p:cNvPr>
          <p:cNvSpPr txBox="1">
            <a:spLocks/>
          </p:cNvSpPr>
          <p:nvPr/>
        </p:nvSpPr>
        <p:spPr>
          <a:xfrm>
            <a:off x="6096000" y="1236389"/>
            <a:ext cx="5592595" cy="442069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void QUICK_SORT(int start, int end)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if (start &lt; end) { </a:t>
            </a:r>
            <a:endParaRPr lang="en-US" altLang="zh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//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随机化：将随机元素与第一个交换，再分区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random_index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= start + rand() % (end - start + 1);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SWAP(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random_index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, start);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int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pivot_index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= PARTITION(start, end);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QUICK_SORT(start,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pivot_index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QUICK_SORT(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pivot_index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+ 1, end);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void main()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   QUICK_SORT(0, 21); // 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对</a:t>
            </a: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22</a:t>
            </a:r>
            <a:r>
              <a:rPr lang="zh-CN" alt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个元素排序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CN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431945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1789</TotalTime>
  <Words>2304</Words>
  <Application>Microsoft Macintosh PowerPoint</Application>
  <PresentationFormat>Widescreen</PresentationFormat>
  <Paragraphs>185</Paragraphs>
  <Slides>17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AvenirNext LT Pro Medium</vt:lpstr>
      <vt:lpstr>SimSun</vt:lpstr>
      <vt:lpstr>Arial</vt:lpstr>
      <vt:lpstr>Avenir Next LT Pro</vt:lpstr>
      <vt:lpstr>Consolas</vt:lpstr>
      <vt:lpstr>Sabon Next LT</vt:lpstr>
      <vt:lpstr>DappledVTI</vt:lpstr>
      <vt:lpstr>实验 7 人体快速排序计算机 B3 小组</vt:lpstr>
      <vt:lpstr>人体计算机的组成（成员分工）</vt:lpstr>
      <vt:lpstr>指令集</vt:lpstr>
      <vt:lpstr>快速排序代码Ver 2.1</vt:lpstr>
      <vt:lpstr>PowerPoint Presentation</vt:lpstr>
      <vt:lpstr>PowerPoint Presentation</vt:lpstr>
      <vt:lpstr>PowerPoint Presentation</vt:lpstr>
      <vt:lpstr>快速排序代码Ver 2.2</vt:lpstr>
      <vt:lpstr>快速排序代码Ver 3.1</vt:lpstr>
      <vt:lpstr>快速排序代码Ver 3.1</vt:lpstr>
      <vt:lpstr>PowerPoint Presentation</vt:lpstr>
      <vt:lpstr>PowerPoint Presentation</vt:lpstr>
      <vt:lpstr>PowerPoint Presentation</vt:lpstr>
      <vt:lpstr>如何确保三个正确性？</vt:lpstr>
      <vt:lpstr>实验过程出现了哪些意想不到的情况？ 如何应对？</vt:lpstr>
      <vt:lpstr>计算机为什么应该有寄存器？</vt:lpstr>
      <vt:lpstr>为什么会出现执行次数不同？ 快速排序算法为什么要有随机选择？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 Jiaxin</dc:creator>
  <cp:lastModifiedBy>Shi Jiaxin</cp:lastModifiedBy>
  <cp:revision>7</cp:revision>
  <dcterms:created xsi:type="dcterms:W3CDTF">2025-11-16T13:26:41Z</dcterms:created>
  <dcterms:modified xsi:type="dcterms:W3CDTF">2025-11-25T12:59:51Z</dcterms:modified>
</cp:coreProperties>
</file>

<file path=docProps/thumbnail.jpeg>
</file>